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68" r:id="rId15"/>
  </p:sldIdLst>
  <p:sldSz cx="14630400" cy="8229600"/>
  <p:notesSz cx="8229600" cy="14630400"/>
  <p:embeddedFontLst>
    <p:embeddedFont>
      <p:font typeface="Alexandria Medium" panose="020B0604020202020204" charset="-78"/>
      <p:regular r:id="rId17"/>
    </p:embeddedFont>
    <p:embeddedFont>
      <p:font typeface="Manrop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font" Target="/ppt/fonts/font2.fntdata" Id="rId18" /><Relationship Type="http://schemas.openxmlformats.org/officeDocument/2006/relationships/slide" Target="/ppt/slides/slide2.xml" Id="rId3" /><Relationship Type="http://schemas.openxmlformats.org/officeDocument/2006/relationships/theme" Target="/ppt/theme/theme1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font" Target="/ppt/fonts/font1.fntdata" Id="rId17" /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6" /><Relationship Type="http://schemas.openxmlformats.org/officeDocument/2006/relationships/viewProps" Target="/ppt/viewProps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9.xml" Id="rId10" /><Relationship Type="http://schemas.openxmlformats.org/officeDocument/2006/relationships/presProps" Target="/ppt/presProps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tableStyles" Target="/ppt/tableStyles.xml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56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43.png" Id="rId8" /><Relationship Type="http://schemas.openxmlformats.org/officeDocument/2006/relationships/image" Target="/ppt/media/image38.png" Id="rId3" /><Relationship Type="http://schemas.openxmlformats.org/officeDocument/2006/relationships/image" Target="/ppt/media/image42.png" Id="rId7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Relationship Type="http://schemas.openxmlformats.org/officeDocument/2006/relationships/image" Target="/ppt/media/image41.svg" Id="rId6" /><Relationship Type="http://schemas.openxmlformats.org/officeDocument/2006/relationships/image" Target="/ppt/media/image40.png" Id="rId5" /><Relationship Type="http://schemas.openxmlformats.org/officeDocument/2006/relationships/image" Target="/ppt/media/image39.png" Id="rId4" /><Relationship Type="http://schemas.openxmlformats.org/officeDocument/2006/relationships/image" Target="/ppt/media/image44.svg" Id="rId9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45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Relationship Type="http://schemas.openxmlformats.org/officeDocument/2006/relationships/image" Target="/ppt/media/image46.pn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52.svg" Id="rId8" /><Relationship Type="http://schemas.openxmlformats.org/officeDocument/2006/relationships/image" Target="/ppt/media/image57.png" Id="rId13" /><Relationship Type="http://schemas.openxmlformats.org/officeDocument/2006/relationships/image" Target="/ppt/media/image47.png" Id="rId3" /><Relationship Type="http://schemas.openxmlformats.org/officeDocument/2006/relationships/image" Target="/ppt/media/image51.png" Id="rId7" /><Relationship Type="http://schemas.openxmlformats.org/officeDocument/2006/relationships/image" Target="/ppt/media/image56.png" Id="rId12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Relationship Type="http://schemas.openxmlformats.org/officeDocument/2006/relationships/image" Target="/ppt/media/image50.png" Id="rId6" /><Relationship Type="http://schemas.openxmlformats.org/officeDocument/2006/relationships/image" Target="/ppt/media/image55.svg" Id="rId11" /><Relationship Type="http://schemas.openxmlformats.org/officeDocument/2006/relationships/image" Target="/ppt/media/image49.svg" Id="rId5" /><Relationship Type="http://schemas.openxmlformats.org/officeDocument/2006/relationships/image" Target="/ppt/media/image54.png" Id="rId10" /><Relationship Type="http://schemas.openxmlformats.org/officeDocument/2006/relationships/image" Target="/ppt/media/image48.png" Id="rId4" /><Relationship Type="http://schemas.openxmlformats.org/officeDocument/2006/relationships/image" Target="/ppt/media/image53.png" Id="rId9" /><Relationship Type="http://schemas.openxmlformats.org/officeDocument/2006/relationships/image" Target="/ppt/media/image58.svg" Id="rId1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hyperlink" Target="https://lovable.dev/projects/37abb7f2-95b6-4c48-a606-fbb9ec6225cb" TargetMode="External" Id="rId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5.pn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1.png" Id="rId8" /><Relationship Type="http://schemas.openxmlformats.org/officeDocument/2006/relationships/image" Target="/ppt/media/image6.png" Id="rId3" /><Relationship Type="http://schemas.openxmlformats.org/officeDocument/2006/relationships/image" Target="/ppt/media/image10.svg" Id="rId7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9.png" Id="rId6" /><Relationship Type="http://schemas.openxmlformats.org/officeDocument/2006/relationships/image" Target="/ppt/media/image14.svg" Id="rId11" /><Relationship Type="http://schemas.openxmlformats.org/officeDocument/2006/relationships/image" Target="/ppt/media/image8.svg" Id="rId5" /><Relationship Type="http://schemas.openxmlformats.org/officeDocument/2006/relationships/image" Target="/ppt/media/image13.png" Id="rId10" /><Relationship Type="http://schemas.openxmlformats.org/officeDocument/2006/relationships/image" Target="/ppt/media/image7.png" Id="rId4" /><Relationship Type="http://schemas.openxmlformats.org/officeDocument/2006/relationships/image" Target="/ppt/media/image12.svg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5.png" Id="rId2" /><Relationship Type="http://schemas.openxmlformats.org/officeDocument/2006/relationships/slideLayout" Target="/ppt/slideLayouts/slideLayout4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image" Target="/ppt/media/image16.png" Id="rId2" /><Relationship Type="http://schemas.openxmlformats.org/officeDocument/2006/relationships/slideLayout" Target="/ppt/slideLayouts/slideLayout3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23.png" Id="rId8" /><Relationship Type="http://schemas.openxmlformats.org/officeDocument/2006/relationships/image" Target="/ppt/media/image18.png" Id="rId3" /><Relationship Type="http://schemas.openxmlformats.org/officeDocument/2006/relationships/image" Target="/ppt/media/image22.png" Id="rId7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21.png" Id="rId6" /><Relationship Type="http://schemas.openxmlformats.org/officeDocument/2006/relationships/image" Target="/ppt/media/image20.png" Id="rId5" /><Relationship Type="http://schemas.openxmlformats.org/officeDocument/2006/relationships/image" Target="/ppt/media/image19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29.svg" Id="rId8" /><Relationship Type="http://schemas.openxmlformats.org/officeDocument/2006/relationships/image" Target="/ppt/media/image34.svg" Id="rId13" /><Relationship Type="http://schemas.openxmlformats.org/officeDocument/2006/relationships/image" Target="/ppt/media/image24.png" Id="rId3" /><Relationship Type="http://schemas.openxmlformats.org/officeDocument/2006/relationships/image" Target="/ppt/media/image28.png" Id="rId7" /><Relationship Type="http://schemas.openxmlformats.org/officeDocument/2006/relationships/image" Target="/ppt/media/image33.png" Id="rId12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7.svg" Id="rId6" /><Relationship Type="http://schemas.openxmlformats.org/officeDocument/2006/relationships/image" Target="/ppt/media/image32.png" Id="rId11" /><Relationship Type="http://schemas.openxmlformats.org/officeDocument/2006/relationships/image" Target="/ppt/media/image26.png" Id="rId5" /><Relationship Type="http://schemas.openxmlformats.org/officeDocument/2006/relationships/image" Target="/ppt/media/image36.svg" Id="rId15" /><Relationship Type="http://schemas.openxmlformats.org/officeDocument/2006/relationships/image" Target="/ppt/media/image31.svg" Id="rId10" /><Relationship Type="http://schemas.openxmlformats.org/officeDocument/2006/relationships/image" Target="/ppt/media/image25.png" Id="rId4" /><Relationship Type="http://schemas.openxmlformats.org/officeDocument/2006/relationships/image" Target="/ppt/media/image30.png" Id="rId9" /><Relationship Type="http://schemas.openxmlformats.org/officeDocument/2006/relationships/image" Target="/ppt/media/image35.png" Id="rId1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37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Precision Vaccine System Using AI &amp;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Future of Personalized Vaccination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6653"/>
            <a:ext cx="739378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Final Output: Variant Formulations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1633418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 produces standard and multiple variant formulations based on patient clusters.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280190" y="2096929"/>
            <a:ext cx="7556421" cy="1675567"/>
          </a:xfrm>
          <a:prstGeom prst="roundRect">
            <a:avLst>
              <a:gd name="adj" fmla="val 15230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831" y="2274570"/>
            <a:ext cx="510302" cy="51030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8206" y="2414826"/>
            <a:ext cx="229553" cy="2295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57831" y="295489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Standard Vaccine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457831" y="3322677"/>
            <a:ext cx="72011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normal responders.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6280190" y="3942517"/>
            <a:ext cx="7556421" cy="1675567"/>
          </a:xfrm>
          <a:prstGeom prst="roundRect">
            <a:avLst>
              <a:gd name="adj" fmla="val 15230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831" y="4120158"/>
            <a:ext cx="510302" cy="510302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8206" y="4260413"/>
            <a:ext cx="229553" cy="22955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457831" y="4800481"/>
            <a:ext cx="224456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Variant Formulations</a:t>
            </a: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6457831" y="5168265"/>
            <a:ext cx="72011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Tailored for specific patient clusters.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6280190" y="587323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Benefits: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6280190" y="6447234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Safer vaccination and higher immune protection.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6280190" y="6778943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Reduced adverse drug reactions (ADR).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6280190" y="7110651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Continuous improvement with new data.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4536996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Clinical Case Examples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0932" y="1511022"/>
            <a:ext cx="272522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Case 1: Complex Profile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0932" y="1965722"/>
            <a:ext cx="633138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45-year-old male with diabetes and mild asthma.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90932" y="2274213"/>
            <a:ext cx="633138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Previous moderate vaccine reaction.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790932" y="2582704"/>
            <a:ext cx="633138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AAE4FE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Recommended:</a:t>
            </a: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Modified vaccine + split dose (0.25mL → 72 hrs → 0.25mL).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2" y="3013710"/>
            <a:ext cx="4431863" cy="443186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15701" y="1511022"/>
            <a:ext cx="305478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Case 2: Healthy Individual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15701" y="1965722"/>
            <a:ext cx="633138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25-year-old healthy athlete.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5701" y="2274213"/>
            <a:ext cx="633138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significant medical history.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5701" y="2582704"/>
            <a:ext cx="633138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AAE4FE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Recommended:</a:t>
            </a: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Standard dose, no modification needed.</a:t>
            </a:r>
            <a:endParaRPr lang="en-US" sz="12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701" y="3013710"/>
            <a:ext cx="4431863" cy="44318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486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Vision &amp; Future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49598" y="2861548"/>
            <a:ext cx="3142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Vaccines Personalized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Vaccines tailored to Different disease types.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731" y="321897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AI-Driven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Dosage, composition, and delivery optimized by AI.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604" y="3607475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Better Protection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Enhanced safety for vulnerable populations.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4103" y="5833348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Global Shift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new era of precision immunization worldwide.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230" y="5444847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A8FF4C-DBEB-AFD0-CE01-34D4B9D2CFEB}"/>
              </a:ext>
            </a:extLst>
          </p:cNvPr>
          <p:cNvSpPr txBox="1"/>
          <p:nvPr/>
        </p:nvSpPr>
        <p:spPr>
          <a:xfrm>
            <a:off x="3055433" y="2637472"/>
            <a:ext cx="924436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Website</a:t>
            </a:r>
          </a:p>
          <a:p>
            <a:endParaRPr lang="en-IN" sz="3000" b="1" dirty="0"/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 GitHub Repository</a:t>
            </a:r>
          </a:p>
          <a:p>
            <a:endParaRPr lang="en-IN" b="1" dirty="0"/>
          </a:p>
          <a:p>
            <a:endParaRPr lang="en-IN" b="1" dirty="0"/>
          </a:p>
          <a:p>
            <a:endParaRPr lang="en-IN" dirty="0"/>
          </a:p>
          <a:p>
            <a:r>
              <a:rPr lang="en-IN" b="1" dirty="0"/>
              <a:t>URL</a:t>
            </a:r>
            <a:r>
              <a:rPr lang="en-IN" dirty="0"/>
              <a:t>: </a:t>
            </a:r>
            <a:r>
              <a:rPr lang="en-IN" u="sng" dirty="0">
                <a:hlinkClick r:id="rId2"/>
              </a:rPr>
              <a:t>https://lovable.dev/projects/37abb7f2-95b6-4c48-a606-fbb9ec6225cb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4454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D5EC0-E0CB-BAE9-CB90-85420EC4774E}"/>
              </a:ext>
            </a:extLst>
          </p:cNvPr>
          <p:cNvSpPr txBox="1"/>
          <p:nvPr/>
        </p:nvSpPr>
        <p:spPr>
          <a:xfrm>
            <a:off x="5296828" y="3166946"/>
            <a:ext cx="52187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THANK YOU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322395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68028"/>
            <a:ext cx="1195792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Problem Statement: One-Size-Fits-All Vaccines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4212074"/>
            <a:ext cx="6419374" cy="1548527"/>
          </a:xfrm>
          <a:prstGeom prst="roundRect">
            <a:avLst>
              <a:gd name="adj" fmla="val 7086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4212074"/>
            <a:ext cx="91440" cy="15485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9303" y="443900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Current Limitations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89303" y="4880253"/>
            <a:ext cx="58969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Vaccines are often "one-size-fits-all," ignoring individuals having different complications.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417237" y="4212074"/>
            <a:ext cx="6419374" cy="1548527"/>
          </a:xfrm>
          <a:prstGeom prst="roundRect">
            <a:avLst>
              <a:gd name="adj" fmla="val 7086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377" y="4212074"/>
            <a:ext cx="91440" cy="15485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12750" y="443900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Varied Responses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712750" y="4880253"/>
            <a:ext cx="58969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Patients exhibit diverse immune responses to standard vaccinations.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93790" y="5964674"/>
            <a:ext cx="6419374" cy="1548527"/>
          </a:xfrm>
          <a:prstGeom prst="roundRect">
            <a:avLst>
              <a:gd name="adj" fmla="val 7086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5964674"/>
            <a:ext cx="91440" cy="154852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9303" y="619160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Risks Involved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089303" y="6632853"/>
            <a:ext cx="58969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leads to adverse reactions or poor vaccine efficacy.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417237" y="5964674"/>
            <a:ext cx="6419374" cy="1548527"/>
          </a:xfrm>
          <a:prstGeom prst="roundRect">
            <a:avLst>
              <a:gd name="adj" fmla="val 7086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377" y="5964674"/>
            <a:ext cx="91440" cy="154852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712750" y="619160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Need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7712750" y="6632853"/>
            <a:ext cx="58969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personalized vaccination approach is crucial for different physiological conditions.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4963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Step 1: Patient Data Collection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2236946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Gathering comprehensive data to create a personal immune fingerprint.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2793206"/>
            <a:ext cx="510302" cy="5103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9243" y="291441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Medical History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559243" y="3355658"/>
            <a:ext cx="67909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Diabetes, HTN, asthma, allergies, autoimmune disease.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4090630"/>
            <a:ext cx="510302" cy="51030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59243" y="42118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Previous Reactions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559243" y="4653082"/>
            <a:ext cx="67909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Severity of past vaccine adverse drug reactions (ADR).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5388054"/>
            <a:ext cx="510302" cy="51030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59243" y="5509260"/>
            <a:ext cx="262437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Immune Biomarkers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559243" y="5950506"/>
            <a:ext cx="67909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Antibody levels, inflammatory markers.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790" y="6685478"/>
            <a:ext cx="510302" cy="51030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59243" y="68066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Demographics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1559243" y="7247930"/>
            <a:ext cx="67909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Age, sex, ethnicity.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FD182-054A-9381-61B7-496B0569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68256-4270-ED05-BE51-495DC764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3" y="382955"/>
            <a:ext cx="5654530" cy="6370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2EA72-A39E-66AC-20E1-F9E56A69B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54" y="491562"/>
            <a:ext cx="6614733" cy="69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4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92385"/>
            <a:ext cx="812256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Step 2: AI + Machine Learning Analysis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367915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and ML analyze vast population data to identify immune response categories.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142661"/>
            <a:ext cx="6521410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3811" y="499312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Immune Patterns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963811" y="5360908"/>
            <a:ext cx="61813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Identify common immune response patterns.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142661"/>
            <a:ext cx="6521410" cy="6804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5221" y="499312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ADR Risk Groups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485221" y="5360908"/>
            <a:ext cx="61813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Pinpoint groups at higher risk of adverse reactions.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03106"/>
            <a:ext cx="6521410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3811" y="665357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Weak Immunity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963811" y="7021354"/>
            <a:ext cx="61813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Predictors for individuals with weaker immune responses.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803106"/>
            <a:ext cx="6521410" cy="68044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5221" y="665357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Modified Needs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485221" y="7021354"/>
            <a:ext cx="61813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Groups requiring specially modified vaccines.</a:t>
            </a:r>
            <a:endParaRPr lang="en-US" sz="13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EADD50-100C-45CD-1D7A-F0246A7520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9005" y="1044322"/>
            <a:ext cx="2241395" cy="10821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138"/>
            <a:ext cx="7773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Immune Response Clusters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95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Categorizing patients for tailored vaccine strategies.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47599"/>
            <a:ext cx="13042821" cy="2714863"/>
          </a:xfrm>
          <a:prstGeom prst="roundRect">
            <a:avLst>
              <a:gd name="adj" fmla="val 1253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655219"/>
            <a:ext cx="13027581" cy="657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798927"/>
            <a:ext cx="2148007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🟢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A: Normal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598" y="3798927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Healthy 18–50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606" y="379892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 dose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313158"/>
            <a:ext cx="13027581" cy="10208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4456867"/>
            <a:ext cx="2148007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🟡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B: Low Responders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598" y="4456867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Elderly, diabetics, chemotherapy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606" y="445686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Higher antigen dose + booster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334000"/>
            <a:ext cx="13027581" cy="1020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477708"/>
            <a:ext cx="2148007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🔴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C: Hyper-inflammatory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598" y="5477708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Autoimmune, obese, asthma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848606" y="547770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Reduced adjuvant + split dosing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10059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Example Recommendation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57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Tailored vaccine strategies based on individual patient profiles.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397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83493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873812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5761" y="3077885"/>
            <a:ext cx="272177" cy="272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Healthy Adult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27136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 dose vaccine.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321397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183493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873812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8933" y="3077885"/>
            <a:ext cx="272177" cy="27217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74256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Elderly (&gt;65)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74256" y="427136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High-dose + strong adjuvant.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321397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183493"/>
            <a:ext cx="4196358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873812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02105" y="3077885"/>
            <a:ext cx="272177" cy="272177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7427" y="3780949"/>
            <a:ext cx="3008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Autoimmune Patient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7427" y="427136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Low-adjuvant gradual dosing.</a:t>
            </a:r>
            <a:endParaRPr lang="en-US" sz="1750" dirty="0"/>
          </a:p>
        </p:txBody>
      </p:sp>
      <p:sp>
        <p:nvSpPr>
          <p:cNvPr id="22" name="Shape 11"/>
          <p:cNvSpPr/>
          <p:nvPr/>
        </p:nvSpPr>
        <p:spPr>
          <a:xfrm>
            <a:off x="793790" y="5458539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790" y="5428059"/>
            <a:ext cx="6407944" cy="12192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118378"/>
            <a:ext cx="680442" cy="680442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1614" y="5322451"/>
            <a:ext cx="272177" cy="272177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1051084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Severe Allergy</a:t>
            </a:r>
            <a:endParaRPr lang="en-US" sz="2200" dirty="0"/>
          </a:p>
        </p:txBody>
      </p:sp>
      <p:sp>
        <p:nvSpPr>
          <p:cNvPr id="27" name="Text 13"/>
          <p:cNvSpPr/>
          <p:nvPr/>
        </p:nvSpPr>
        <p:spPr>
          <a:xfrm>
            <a:off x="1051084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Excipient-free formulation.</a:t>
            </a:r>
            <a:endParaRPr lang="en-US" sz="1750" dirty="0"/>
          </a:p>
        </p:txBody>
      </p:sp>
      <p:sp>
        <p:nvSpPr>
          <p:cNvPr id="28" name="Shape 14"/>
          <p:cNvSpPr/>
          <p:nvPr/>
        </p:nvSpPr>
        <p:spPr>
          <a:xfrm>
            <a:off x="7428548" y="5458539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pic>
        <p:nvPicPr>
          <p:cNvPr id="29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8548" y="5428059"/>
            <a:ext cx="6407944" cy="121920"/>
          </a:xfrm>
          <a:prstGeom prst="rect">
            <a:avLst/>
          </a:prstGeom>
        </p:spPr>
      </p:pic>
      <p:pic>
        <p:nvPicPr>
          <p:cNvPr id="30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5118378"/>
            <a:ext cx="680442" cy="680442"/>
          </a:xfrm>
          <a:prstGeom prst="rect">
            <a:avLst/>
          </a:prstGeom>
        </p:spPr>
      </p:pic>
      <p:pic>
        <p:nvPicPr>
          <p:cNvPr id="31" name="Image 14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96371" y="5322451"/>
            <a:ext cx="272177" cy="272177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7685842" y="6025515"/>
            <a:ext cx="3444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Diabetic + Inflammation</a:t>
            </a:r>
            <a:endParaRPr lang="en-US" sz="2200" dirty="0"/>
          </a:p>
        </p:txBody>
      </p:sp>
      <p:sp>
        <p:nvSpPr>
          <p:cNvPr id="33" name="Text 16"/>
          <p:cNvSpPr/>
          <p:nvPr/>
        </p:nvSpPr>
        <p:spPr>
          <a:xfrm>
            <a:off x="7685842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Anti-inflammatory vaccine design.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761" y="442913"/>
            <a:ext cx="6903839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Step 3: Collaboration with Biotech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16160" y="1899791"/>
            <a:ext cx="6947894" cy="897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Biotech partners refine vaccines based on </a:t>
            </a:r>
            <a:br>
              <a:rPr lang="en-US" sz="2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</a:br>
            <a:r>
              <a:rPr lang="en-US" sz="2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ML insights for rapid precision manufacturing.</a:t>
            </a:r>
            <a:endParaRPr lang="en-US" sz="2000" b="1" dirty="0"/>
          </a:p>
        </p:txBody>
      </p:sp>
      <p:sp>
        <p:nvSpPr>
          <p:cNvPr id="4" name="Text 2"/>
          <p:cNvSpPr/>
          <p:nvPr/>
        </p:nvSpPr>
        <p:spPr>
          <a:xfrm>
            <a:off x="912614" y="4574386"/>
            <a:ext cx="6554986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Adjust adjuvant type and dosage</a:t>
            </a: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851239" y="3944124"/>
            <a:ext cx="6554986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 antigen levels</a:t>
            </a: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918145" y="5099626"/>
            <a:ext cx="6554986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Modify delivery routes (IM vs ID vs SC</a:t>
            </a: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</a:t>
            </a: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088" y="761518"/>
            <a:ext cx="6554986" cy="655498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63761" y="8805982"/>
            <a:ext cx="13502878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collaboration enables rapid precision vaccine manufacturing.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506</Words>
  <Application>Microsoft Office PowerPoint</Application>
  <PresentationFormat>Custom</PresentationFormat>
  <Paragraphs>107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Manrope</vt:lpstr>
      <vt:lpstr>Alexandria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pradee</dc:creator>
  <cp:lastModifiedBy>pradee c</cp:lastModifiedBy>
  <cp:revision>3</cp:revision>
  <dcterms:created xsi:type="dcterms:W3CDTF">2025-12-01T03:46:37Z</dcterms:created>
  <dcterms:modified xsi:type="dcterms:W3CDTF">2025-12-01T05:26:44Z</dcterms:modified>
</cp:coreProperties>
</file>